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2165" r:id="rId3"/>
    <p:sldId id="2133" r:id="rId4"/>
    <p:sldId id="259" r:id="rId5"/>
    <p:sldId id="2157" r:id="rId6"/>
    <p:sldId id="2255" r:id="rId7"/>
    <p:sldId id="2258" r:id="rId8"/>
    <p:sldId id="2259" r:id="rId9"/>
    <p:sldId id="2166" r:id="rId10"/>
    <p:sldId id="2257" r:id="rId11"/>
    <p:sldId id="2167" r:id="rId12"/>
    <p:sldId id="2236" r:id="rId13"/>
    <p:sldId id="2168" r:id="rId14"/>
    <p:sldId id="2373" r:id="rId15"/>
    <p:sldId id="2169" r:id="rId16"/>
    <p:sldId id="2232" r:id="rId17"/>
    <p:sldId id="2374" r:id="rId18"/>
    <p:sldId id="2170" r:id="rId19"/>
    <p:sldId id="2237" r:id="rId20"/>
    <p:sldId id="2375" r:id="rId21"/>
    <p:sldId id="2171" r:id="rId22"/>
    <p:sldId id="2172" r:id="rId23"/>
    <p:sldId id="2173" r:id="rId24"/>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5226" autoAdjust="0"/>
  </p:normalViewPr>
  <p:slideViewPr>
    <p:cSldViewPr snapToGrid="0">
      <p:cViewPr varScale="1">
        <p:scale>
          <a:sx n="114" d="100"/>
          <a:sy n="114" d="100"/>
        </p:scale>
        <p:origin x="41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17/04/2022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‹nº›</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a:p>
        </p:txBody>
      </p:sp>
    </p:spTree>
    <p:extLst>
      <p:ext uri="{BB962C8B-B14F-4D97-AF65-F5344CB8AC3E}">
        <p14:creationId xmlns:p14="http://schemas.microsoft.com/office/powerpoint/2010/main" val="369885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17/04/2022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17/04/2022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17/04/2022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17/04/2022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‹nº›</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4/17/2022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17/04/2022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‹nº›</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17/04/2022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17/04/2022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17/04/2022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17/04/2022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17/04/2022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17/04/2022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17/04/2022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‹nº›</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4/17/2022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‹nº›</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3.sv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61.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4.png"/><Relationship Id="rId5" Type="http://schemas.openxmlformats.org/officeDocument/2006/relationships/image" Target="../media/image45.svg"/><Relationship Id="rId15" Type="http://schemas.openxmlformats.org/officeDocument/2006/relationships/image" Target="../media/image55.svg"/><Relationship Id="rId23" Type="http://schemas.openxmlformats.org/officeDocument/2006/relationships/image" Target="../media/image63.sv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7.sv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7.svg"/><Relationship Id="rId7" Type="http://schemas.openxmlformats.org/officeDocument/2006/relationships/image" Target="../media/image71.svg"/><Relationship Id="rId2" Type="http://schemas.openxmlformats.org/officeDocument/2006/relationships/image" Target="../media/image46.png"/><Relationship Id="rId1" Type="http://schemas.openxmlformats.org/officeDocument/2006/relationships/slideLayout" Target="../slideLayouts/slideLayout30.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5.svg"/><Relationship Id="rId7" Type="http://schemas.openxmlformats.org/officeDocument/2006/relationships/image" Target="../media/image55.svg"/><Relationship Id="rId2" Type="http://schemas.openxmlformats.org/officeDocument/2006/relationships/image" Target="../media/image44.png"/><Relationship Id="rId1" Type="http://schemas.openxmlformats.org/officeDocument/2006/relationships/slideLayout" Target="../slideLayouts/slideLayout30.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3.sv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5.sv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192D955-3C2B-9B49-BE0B-96CB7D766D5B}"/>
              </a:ext>
            </a:extLst>
          </p:cNvPr>
          <p:cNvSpPr/>
          <p:nvPr/>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E1E6ED"/>
              </a:solidFill>
              <a:effectLst/>
              <a:uLnTx/>
              <a:uFillTx/>
              <a:latin typeface="Helvetica Neue Normal" charset="0"/>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492515"/>
            <a:ext cx="4800599" cy="473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Relembrar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&amp;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reforçar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o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objetivo</a:t>
            </a:r>
            <a:r>
              <a:rPr lang="en-US" sz="1200" dirty="0">
                <a:solidFill>
                  <a:srgbClr val="00151E"/>
                </a:solidFill>
                <a:latin typeface="Segoe UI Light" panose="020B0502040204020203" pitchFamily="34" charset="0"/>
                <a:cs typeface="Segoe UI Light" panose="020B0502040204020203" pitchFamily="34" charset="0"/>
              </a:rPr>
              <a:t>, AKA 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que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estamos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fazer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p:txBody>
      </p:sp>
      <p:sp>
        <p:nvSpPr>
          <p:cNvPr id="16" name="Retângulo 24">
            <a:extLst>
              <a:ext uri="{FF2B5EF4-FFF2-40B4-BE49-F238E27FC236}">
                <a16:creationId xmlns:a16="http://schemas.microsoft.com/office/drawing/2014/main" id="{2AF4F9EF-4A80-DD47-92B2-E65C40F56E52}"/>
              </a:ext>
            </a:extLst>
          </p:cNvPr>
          <p:cNvSpPr/>
          <p:nvPr/>
        </p:nvSpPr>
        <p:spPr>
          <a:xfrm>
            <a:off x="7856963" y="1184015"/>
            <a:ext cx="26368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ORANDUM AD</a:t>
            </a:r>
          </a:p>
        </p:txBody>
      </p:sp>
      <p:sp>
        <p:nvSpPr>
          <p:cNvPr id="17" name="TextBox 16">
            <a:extLst>
              <a:ext uri="{FF2B5EF4-FFF2-40B4-BE49-F238E27FC236}">
                <a16:creationId xmlns:a16="http://schemas.microsoft.com/office/drawing/2014/main" id="{3938A735-E138-6D43-8FE3-76FA8FFBFF81}"/>
              </a:ext>
            </a:extLst>
          </p:cNvPr>
          <p:cNvSpPr txBox="1"/>
          <p:nvPr/>
        </p:nvSpPr>
        <p:spPr>
          <a:xfrm>
            <a:off x="7831563" y="2567643"/>
            <a:ext cx="2488896" cy="523220"/>
          </a:xfrm>
          <a:prstGeom prst="rect">
            <a:avLst/>
          </a:prstGeom>
          <a:noFill/>
        </p:spPr>
        <p:txBody>
          <a:bodyPr wrap="square">
            <a:spAutoFit/>
          </a:bodyPr>
          <a:lstStyle>
            <a:defPPr>
              <a:defRPr lang="en-US"/>
            </a:defPPr>
            <a:lvl1pPr>
              <a:defRPr b="1" spc="600">
                <a:solidFill>
                  <a:srgbClr val="0000FF"/>
                </a:solidFill>
                <a:latin typeface="Inter" panose="020B0502030000000004" pitchFamily="34" charset="0"/>
                <a:ea typeface="Inter" panose="020B0502030000000004" pitchFamily="34"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Não</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é para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ancorar</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neste</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layout de slide</a:t>
            </a:r>
          </a:p>
        </p:txBody>
      </p:sp>
      <p:sp>
        <p:nvSpPr>
          <p:cNvPr id="19" name="Retângulo 5">
            <a:extLst>
              <a:ext uri="{FF2B5EF4-FFF2-40B4-BE49-F238E27FC236}">
                <a16:creationId xmlns:a16="http://schemas.microsoft.com/office/drawing/2014/main" id="{0FC1C873-366F-6A4E-8FAD-6C2B7A297D2D}"/>
              </a:ext>
            </a:extLst>
          </p:cNvPr>
          <p:cNvSpPr/>
          <p:nvPr/>
        </p:nvSpPr>
        <p:spPr>
          <a:xfrm>
            <a:off x="7831564" y="1447856"/>
            <a:ext cx="241284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rPr>
              <a:t>adversa</a:t>
            </a:r>
            <a:endParaRPr kumimoji="0" lang="en-US" sz="4800" b="1" i="0" u="none" strike="noStrike" kern="1200" cap="none" spc="0" normalizeH="0" baseline="0" noProof="0" dirty="0">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cxnSp>
        <p:nvCxnSpPr>
          <p:cNvPr id="23" name="Conexão reta 34">
            <a:extLst>
              <a:ext uri="{FF2B5EF4-FFF2-40B4-BE49-F238E27FC236}">
                <a16:creationId xmlns:a16="http://schemas.microsoft.com/office/drawing/2014/main" id="{7EE6459B-D33F-0647-ABF5-AA8148FE4D01}"/>
              </a:ext>
            </a:extLst>
          </p:cNvPr>
          <p:cNvCxnSpPr>
            <a:cxnSpLocks/>
          </p:cNvCxnSpPr>
          <p:nvPr/>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2" y="735858"/>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lorem</a:t>
            </a:r>
          </a:p>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err="1">
                <a:ln>
                  <a:noFill/>
                </a:ln>
                <a:solidFill>
                  <a:srgbClr val="E53223"/>
                </a:solidFill>
                <a:effectLst/>
                <a:uLnTx/>
                <a:uFillTx/>
                <a:latin typeface="Segoe UI" panose="020B0502040204020203" pitchFamily="34" charset="0"/>
                <a:cs typeface="Segoe UI" panose="020B0502040204020203" pitchFamily="34" charset="0"/>
              </a:rPr>
              <a:t>ea</a:t>
            </a: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 charisma</a:t>
            </a:r>
          </a:p>
        </p:txBody>
      </p:sp>
      <p:sp>
        <p:nvSpPr>
          <p:cNvPr id="29" name="Oval 28">
            <a:extLst>
              <a:ext uri="{FF2B5EF4-FFF2-40B4-BE49-F238E27FC236}">
                <a16:creationId xmlns:a16="http://schemas.microsoft.com/office/drawing/2014/main" id="{EF0A68F0-E3E1-B54E-A7F2-F592488DDAA0}"/>
              </a:ext>
            </a:extLst>
          </p:cNvPr>
          <p:cNvSpPr/>
          <p:nvPr/>
        </p:nvSpPr>
        <p:spPr>
          <a:xfrm>
            <a:off x="-530657" y="2950538"/>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36659" y="5941399"/>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8853873D-7D3C-FD4A-A064-E904325B3407}"/>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1C118D4E-677C-A34A-9FFB-A1D224D30E87}"/>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31" name="Picture 30">
              <a:extLst>
                <a:ext uri="{FF2B5EF4-FFF2-40B4-BE49-F238E27FC236}">
                  <a16:creationId xmlns:a16="http://schemas.microsoft.com/office/drawing/2014/main" id="{DDF9C05F-EFA8-2940-A0AF-15E7B4B5E7E7}"/>
                </a:ext>
              </a:extLst>
            </p:cNvPr>
            <p:cNvPicPr>
              <a:picLocks noChangeAspect="1"/>
            </p:cNvPicPr>
            <p:nvPr/>
          </p:nvPicPr>
          <p:blipFill>
            <a:blip r:embed="rId3"/>
            <a:srcRect/>
            <a:stretch/>
          </p:blipFill>
          <p:spPr>
            <a:xfrm>
              <a:off x="11010789" y="152400"/>
              <a:ext cx="1074779" cy="389895"/>
            </a:xfrm>
            <a:prstGeom prst="rect">
              <a:avLst/>
            </a:prstGeom>
          </p:spPr>
        </p:pic>
      </p:grpSp>
      <p:sp>
        <p:nvSpPr>
          <p:cNvPr id="27"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B653C1EC-DC1A-4E97-850C-D874830C64B8}"/>
              </a:ext>
            </a:extLst>
          </p:cNvPr>
          <p:cNvSpPr txBox="1"/>
          <p:nvPr/>
        </p:nvSpPr>
        <p:spPr>
          <a:xfrm>
            <a:off x="1085102" y="3486593"/>
            <a:ext cx="4800599" cy="473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Slides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seguintes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mostram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resultados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desta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suportado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pela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analise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de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cada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metricas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disponiveis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Tree>
    <p:extLst>
      <p:ext uri="{BB962C8B-B14F-4D97-AF65-F5344CB8AC3E}">
        <p14:creationId xmlns:p14="http://schemas.microsoft.com/office/powerpoint/2010/main" val="177305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p:nvPr/>
            </p:nvCxnSpPr>
            <p:spPr>
              <a:xfrm>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Questions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89018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From understanding the data until which transformations to make.</a:t>
            </a: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45285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What was the last year of the dataset?</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customer age is when he became customer, or current age?</a:t>
            </a:r>
          </a:p>
          <a:p>
            <a:pPr marL="171450" indent="-171450">
              <a:lnSpc>
                <a:spcPct val="150000"/>
              </a:lnSpc>
              <a:spcAft>
                <a:spcPts val="600"/>
              </a:spcAft>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What trends and patterns are we searching for?</a:t>
            </a:r>
            <a:endPar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Which decisions to take based on the data we were observing?</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How do we define outliers and how to treat them.</a:t>
            </a: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282789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a:t>
            </a:r>
            <a:r>
              <a:rPr lang="en-US" sz="1400" dirty="0">
                <a:solidFill>
                  <a:srgbClr val="00151E"/>
                </a:solidFill>
                <a:latin typeface="Segoe UI Light" panose="020B0502040204020203" pitchFamily="34" charset="0"/>
                <a:cs typeface="Segoe UI Light" panose="020B0502040204020203" pitchFamily="34" charset="0"/>
              </a:rPr>
              <a:t>o we use simpler methods as in interquartile range to define outliers?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If instead we do binning, do we leave those observations in the dataset?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are the pros and cons of leaving the outlier candidates?</a:t>
            </a: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are the limits, and if these features make sense.</a:t>
            </a: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much time should we devote to brainstorming and creating new features?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validate their meaning in the real world?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Are they useful to the questions we are trying to answer? </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00151E"/>
                </a:solidFill>
                <a:latin typeface="Segoe UI" panose="020B0502040204020203" pitchFamily="34" charset="0"/>
                <a:cs typeface="Segoe UI" panose="020B0502040204020203" pitchFamily="34" charset="0"/>
              </a:rPr>
              <a:t>Outliers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New Features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2E2D2B"/>
                </a:solidFill>
                <a:latin typeface="Segoe UI" panose="020B0502040204020203" pitchFamily="34" charset="0"/>
                <a:cs typeface="Segoe UI" panose="020B0502040204020203" pitchFamily="34" charset="0"/>
              </a:rPr>
              <a:t>EDA</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2" name="Agrupar 1">
            <a:extLst>
              <a:ext uri="{FF2B5EF4-FFF2-40B4-BE49-F238E27FC236}">
                <a16:creationId xmlns:a16="http://schemas.microsoft.com/office/drawing/2014/main" id="{B8A8200D-B8C0-4C51-98A4-DA49291831DD}"/>
              </a:ext>
            </a:extLst>
          </p:cNvPr>
          <p:cNvGrpSpPr/>
          <p:nvPr/>
        </p:nvGrpSpPr>
        <p:grpSpPr>
          <a:xfrm>
            <a:off x="1326531" y="1423756"/>
            <a:ext cx="592184" cy="644453"/>
            <a:chOff x="1326531" y="1423756"/>
            <a:chExt cx="592184" cy="64445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3" name="ball_icon_eda" descr="Apresentação com gráfico de barras com preenchimento sólido">
              <a:extLst>
                <a:ext uri="{FF2B5EF4-FFF2-40B4-BE49-F238E27FC236}">
                  <a16:creationId xmlns:a16="http://schemas.microsoft.com/office/drawing/2014/main" id="{4098B06B-8BC5-47F3-B42F-D7CEEE5DE8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715" y="1636209"/>
              <a:ext cx="432000" cy="432000"/>
            </a:xfrm>
            <a:prstGeom prst="rect">
              <a:avLst/>
            </a:prstGeom>
          </p:spPr>
        </p:pic>
      </p:grpSp>
      <p:grpSp>
        <p:nvGrpSpPr>
          <p:cNvPr id="11" name="Agrupar 10">
            <a:extLst>
              <a:ext uri="{FF2B5EF4-FFF2-40B4-BE49-F238E27FC236}">
                <a16:creationId xmlns:a16="http://schemas.microsoft.com/office/drawing/2014/main" id="{092EE5A8-EDE2-4B7A-9793-BD7F2785E535}"/>
              </a:ext>
            </a:extLst>
          </p:cNvPr>
          <p:cNvGrpSpPr/>
          <p:nvPr/>
        </p:nvGrpSpPr>
        <p:grpSpPr>
          <a:xfrm>
            <a:off x="4966179" y="1423756"/>
            <a:ext cx="554815" cy="634221"/>
            <a:chOff x="4966179" y="1423756"/>
            <a:chExt cx="554815" cy="634221"/>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8" name="Gráfico 7" descr="Pêndulo de Newton com preenchimento sólido">
              <a:extLst>
                <a:ext uri="{FF2B5EF4-FFF2-40B4-BE49-F238E27FC236}">
                  <a16:creationId xmlns:a16="http://schemas.microsoft.com/office/drawing/2014/main" id="{61BA793F-FAD4-425A-873B-92213D8DCE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8994" y="1625977"/>
              <a:ext cx="432000" cy="432000"/>
            </a:xfrm>
            <a:prstGeom prst="rect">
              <a:avLst/>
            </a:prstGeom>
          </p:spPr>
        </p:pic>
      </p:grpSp>
      <p:grpSp>
        <p:nvGrpSpPr>
          <p:cNvPr id="15" name="Agrupar 14">
            <a:extLst>
              <a:ext uri="{FF2B5EF4-FFF2-40B4-BE49-F238E27FC236}">
                <a16:creationId xmlns:a16="http://schemas.microsoft.com/office/drawing/2014/main" id="{E8E99E80-367A-4A38-A10E-7798244E45C0}"/>
              </a:ext>
            </a:extLst>
          </p:cNvPr>
          <p:cNvGrpSpPr/>
          <p:nvPr/>
        </p:nvGrpSpPr>
        <p:grpSpPr>
          <a:xfrm>
            <a:off x="8598712" y="1423756"/>
            <a:ext cx="551396" cy="557150"/>
            <a:chOff x="8598712" y="1423756"/>
            <a:chExt cx="551396" cy="557150"/>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13" name="Gráfico 12" descr="Distintivo: seguir com preenchimento sólido">
              <a:extLst>
                <a:ext uri="{FF2B5EF4-FFF2-40B4-BE49-F238E27FC236}">
                  <a16:creationId xmlns:a16="http://schemas.microsoft.com/office/drawing/2014/main" id="{72734079-D63F-4BB8-B247-B4C747494E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8108" y="1548906"/>
              <a:ext cx="432000" cy="432000"/>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19051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The best way to work and transform a feature.</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7760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Do we use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MinMax</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Standard Scale or Log a feature?</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Should we apply binning? Quantiles or Tree based bins?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handle many new features, highly correlated between themselves?</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to choose the </a:t>
            </a:r>
            <a:r>
              <a:rPr lang="en-US" sz="1400" dirty="0">
                <a:solidFill>
                  <a:srgbClr val="00151E"/>
                </a:solidFill>
                <a:latin typeface="Segoe UI Light" panose="020B0502040204020203" pitchFamily="34" charset="0"/>
                <a:cs typeface="Segoe UI Light" panose="020B0502040204020203" pitchFamily="34" charset="0"/>
              </a:rPr>
              <a:t>appropriate features to feed into models posteriorly?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 features that reflect our needs.</a:t>
            </a:r>
          </a:p>
        </p:txBody>
      </p:sp>
      <p:sp>
        <p:nvSpPr>
          <p:cNvPr id="7" name="TextBox 6">
            <a:extLst>
              <a:ext uri="{FF2B5EF4-FFF2-40B4-BE49-F238E27FC236}">
                <a16:creationId xmlns:a16="http://schemas.microsoft.com/office/drawing/2014/main" id="{1C507BF8-B5B8-48B0-BE31-9193F9A65367}"/>
              </a:ext>
            </a:extLst>
          </p:cNvPr>
          <p:cNvSpPr txBox="1"/>
          <p:nvPr/>
        </p:nvSpPr>
        <p:spPr>
          <a:xfrm>
            <a:off x="5000418" y="3243723"/>
            <a:ext cx="2814637" cy="25047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search for these? </a:t>
            </a:r>
            <a:r>
              <a:rPr lang="en-US" sz="1400" dirty="0">
                <a:solidFill>
                  <a:srgbClr val="00151E"/>
                </a:solidFill>
                <a:latin typeface="Segoe UI Light" panose="020B0502040204020203" pitchFamily="34" charset="0"/>
                <a:cs typeface="Segoe UI Light" panose="020B0502040204020203" pitchFamily="34" charset="0"/>
              </a:rPr>
              <a:t>Intuition or with a methodology?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Is the evaluation of these qualities reflected on the model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define a quality threshold to stop searching for better features?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Build models that answer our needs.</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metrics to use to evaluate the quality of the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Which models should we try to use in our experiments?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When can we say a model is good enough to deliver?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deliver this model?</a:t>
            </a: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Selection</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Models</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rPr>
              <a:t>Engineering</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3" name="Agrupar 2">
            <a:extLst>
              <a:ext uri="{FF2B5EF4-FFF2-40B4-BE49-F238E27FC236}">
                <a16:creationId xmlns:a16="http://schemas.microsoft.com/office/drawing/2014/main" id="{9B1D647A-4B46-45B8-9299-4C97731FA10D}"/>
              </a:ext>
            </a:extLst>
          </p:cNvPr>
          <p:cNvGrpSpPr/>
          <p:nvPr/>
        </p:nvGrpSpPr>
        <p:grpSpPr>
          <a:xfrm>
            <a:off x="1326531" y="1423756"/>
            <a:ext cx="613353" cy="577673"/>
            <a:chOff x="1326531" y="1423756"/>
            <a:chExt cx="613353" cy="57767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7" name="ball_icon_fe" descr="Chave inglesa com preenchimento sólido">
              <a:extLst>
                <a:ext uri="{FF2B5EF4-FFF2-40B4-BE49-F238E27FC236}">
                  <a16:creationId xmlns:a16="http://schemas.microsoft.com/office/drawing/2014/main" id="{BF5AA563-CDFC-4C50-AF60-FB03F444A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5114" y="1511680"/>
              <a:ext cx="494770" cy="489749"/>
            </a:xfrm>
            <a:prstGeom prst="rect">
              <a:avLst/>
            </a:prstGeom>
          </p:spPr>
        </p:pic>
      </p:grpSp>
      <p:grpSp>
        <p:nvGrpSpPr>
          <p:cNvPr id="12" name="Agrupar 11">
            <a:extLst>
              <a:ext uri="{FF2B5EF4-FFF2-40B4-BE49-F238E27FC236}">
                <a16:creationId xmlns:a16="http://schemas.microsoft.com/office/drawing/2014/main" id="{49003C3B-0339-4E56-B2F9-350DCCF8FBEB}"/>
              </a:ext>
            </a:extLst>
          </p:cNvPr>
          <p:cNvGrpSpPr/>
          <p:nvPr/>
        </p:nvGrpSpPr>
        <p:grpSpPr>
          <a:xfrm>
            <a:off x="4966179" y="1423756"/>
            <a:ext cx="501231" cy="655323"/>
            <a:chOff x="4966179" y="1423756"/>
            <a:chExt cx="501231" cy="655323"/>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8" name="fs_icon" descr="Filtrar com preenchimento sólido">
              <a:extLst>
                <a:ext uri="{FF2B5EF4-FFF2-40B4-BE49-F238E27FC236}">
                  <a16:creationId xmlns:a16="http://schemas.microsoft.com/office/drawing/2014/main" id="{23CB9561-E1D8-450D-8903-04CC3E4D62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0418" y="1616825"/>
              <a:ext cx="466992" cy="462254"/>
            </a:xfrm>
            <a:prstGeom prst="rect">
              <a:avLst/>
            </a:prstGeom>
          </p:spPr>
        </p:pic>
      </p:grpSp>
      <p:grpSp>
        <p:nvGrpSpPr>
          <p:cNvPr id="14" name="Agrupar 13">
            <a:extLst>
              <a:ext uri="{FF2B5EF4-FFF2-40B4-BE49-F238E27FC236}">
                <a16:creationId xmlns:a16="http://schemas.microsoft.com/office/drawing/2014/main" id="{86E224ED-2DAF-4903-AF14-08D0A9C46AD3}"/>
              </a:ext>
            </a:extLst>
          </p:cNvPr>
          <p:cNvGrpSpPr/>
          <p:nvPr/>
        </p:nvGrpSpPr>
        <p:grpSpPr>
          <a:xfrm>
            <a:off x="8598712" y="1423756"/>
            <a:ext cx="589657" cy="621686"/>
            <a:chOff x="8598712" y="1423756"/>
            <a:chExt cx="589657" cy="621686"/>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9" name="mt_icon" descr="Labirinto com preenchimento sólido">
              <a:extLst>
                <a:ext uri="{FF2B5EF4-FFF2-40B4-BE49-F238E27FC236}">
                  <a16:creationId xmlns:a16="http://schemas.microsoft.com/office/drawing/2014/main" id="{7C1B4267-9580-4E6A-9DC8-6A6FDB3DB0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2162" y="1529235"/>
              <a:ext cx="516207" cy="516207"/>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0220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90824" y="862872"/>
            <a:ext cx="6014933" cy="2419124"/>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5"/>
            <a:ext cx="1674365" cy="2663105"/>
            <a:chOff x="4586404" y="3384092"/>
            <a:chExt cx="1674365" cy="2663105"/>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785104"/>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Because we had no previous information, we pivoted the First Policy Year feature as being the reference year. This resulted in 1998 as the dataset year, by being the last date to appear in this feature.</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What was the last year of the dataset?</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The customer age is when he became customer, or current age?</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646331"/>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trends and patterns are we searching for?</a:t>
                </a:r>
                <a:endPar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endParaRPr>
              </a:p>
            </p:txBody>
          </p:sp>
        </p:grpSp>
      </p:grpSp>
      <p:grpSp>
        <p:nvGrpSpPr>
          <p:cNvPr id="40" name="Group 39">
            <a:extLst>
              <a:ext uri="{FF2B5EF4-FFF2-40B4-BE49-F238E27FC236}">
                <a16:creationId xmlns:a16="http://schemas.microsoft.com/office/drawing/2014/main" id="{BBB88E4A-5FB7-0342-839C-A34936B20BA8}"/>
              </a:ext>
            </a:extLst>
          </p:cNvPr>
          <p:cNvGrpSpPr/>
          <p:nvPr/>
        </p:nvGrpSpPr>
        <p:grpSpPr>
          <a:xfrm>
            <a:off x="9336353" y="3492632"/>
            <a:ext cx="2173340" cy="2901946"/>
            <a:chOff x="10117530" y="3403029"/>
            <a:chExt cx="2173340" cy="2901946"/>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47325" y="3403029"/>
              <a:ext cx="2043545" cy="2901946"/>
              <a:chOff x="4586402" y="3358121"/>
              <a:chExt cx="2043545" cy="2901946"/>
            </a:xfrm>
          </p:grpSpPr>
          <p:sp>
            <p:nvSpPr>
              <p:cNvPr id="36" name="Retângulo 2">
                <a:extLst>
                  <a:ext uri="{FF2B5EF4-FFF2-40B4-BE49-F238E27FC236}">
                    <a16:creationId xmlns:a16="http://schemas.microsoft.com/office/drawing/2014/main" id="{1F3EDBBA-D0EA-AB43-8C68-1F227C1ED1CF}"/>
                  </a:ext>
                </a:extLst>
              </p:cNvPr>
              <p:cNvSpPr/>
              <p:nvPr/>
            </p:nvSpPr>
            <p:spPr>
              <a:xfrm>
                <a:off x="4651762" y="4136409"/>
                <a:ext cx="1555729" cy="2123658"/>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data, has said, had linear correlations, we decided to maintain and be careful with these. The major outliers were removed based on graphical representations, with the help of the interquartile technique. And  we added new features.</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2" y="3358121"/>
                <a:ext cx="2043545"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Which decisions to take based on the data we were observing?</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1693795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5"/>
            <a:ext cx="1674365" cy="2663105"/>
            <a:chOff x="4586404" y="3384092"/>
            <a:chExt cx="1674365" cy="2663105"/>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785104"/>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Because we had no previous information, we pivoted the First Policy Year feature as being the reference year. This resulted in 1998 as the dataset year, by being the last date to appear in this feature.</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What was the last year of the dataset?</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The customer age is when he became customer, or current age?</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646331"/>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trends and patterns are we searching for?</a:t>
                </a:r>
                <a:endPar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endParaRPr>
              </a:p>
            </p:txBody>
          </p:sp>
        </p:grpSp>
      </p:grpSp>
      <p:grpSp>
        <p:nvGrpSpPr>
          <p:cNvPr id="40" name="Group 39">
            <a:extLst>
              <a:ext uri="{FF2B5EF4-FFF2-40B4-BE49-F238E27FC236}">
                <a16:creationId xmlns:a16="http://schemas.microsoft.com/office/drawing/2014/main" id="{BBB88E4A-5FB7-0342-839C-A34936B20BA8}"/>
              </a:ext>
            </a:extLst>
          </p:cNvPr>
          <p:cNvGrpSpPr/>
          <p:nvPr/>
        </p:nvGrpSpPr>
        <p:grpSpPr>
          <a:xfrm>
            <a:off x="9336353" y="3492632"/>
            <a:ext cx="2173340" cy="2901946"/>
            <a:chOff x="10117530" y="3403029"/>
            <a:chExt cx="2173340" cy="2901946"/>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47325" y="3403029"/>
              <a:ext cx="2043545" cy="2901946"/>
              <a:chOff x="4586402" y="3358121"/>
              <a:chExt cx="2043545" cy="2901946"/>
            </a:xfrm>
          </p:grpSpPr>
          <p:sp>
            <p:nvSpPr>
              <p:cNvPr id="36" name="Retângulo 2">
                <a:extLst>
                  <a:ext uri="{FF2B5EF4-FFF2-40B4-BE49-F238E27FC236}">
                    <a16:creationId xmlns:a16="http://schemas.microsoft.com/office/drawing/2014/main" id="{1F3EDBBA-D0EA-AB43-8C68-1F227C1ED1CF}"/>
                  </a:ext>
                </a:extLst>
              </p:cNvPr>
              <p:cNvSpPr/>
              <p:nvPr/>
            </p:nvSpPr>
            <p:spPr>
              <a:xfrm>
                <a:off x="4651762" y="4136409"/>
                <a:ext cx="1555729" cy="2123658"/>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data, has said, had linear correlations, we decided to maintain and be careful with these. The major outliers were removed based on graphical representations, with the help of the interquartile technique. And  we added new features.</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2" y="3358121"/>
                <a:ext cx="2043545"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Which decisions to take based on the data we were observing?</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631163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Deliver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product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Data </a:t>
                </a:r>
                <a:r>
                  <a:rPr lang="pt-PT" sz="1400" dirty="0" err="1">
                    <a:solidFill>
                      <a:srgbClr val="FFFFFF"/>
                    </a:solidFill>
                    <a:latin typeface="Segoe UI Light" panose="020B0502040204020203" pitchFamily="34" charset="0"/>
                    <a:cs typeface="Segoe UI Light" panose="020B0502040204020203" pitchFamily="34" charset="0"/>
                  </a:rPr>
                  <a:t>provided</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us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Questions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48045"/>
              <a:chOff x="727806" y="1509355"/>
              <a:chExt cx="2432158" cy="548045"/>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built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Deliver</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product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3" y="3514055"/>
              <a:ext cx="3172370" cy="548045"/>
              <a:chOff x="727806" y="1509355"/>
              <a:chExt cx="3172370"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6" y="1509355"/>
                <a:ext cx="11665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2"/>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67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Clients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Outras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questões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a:t>
            </a:r>
            <a:r>
              <a:rPr lang="en-US" sz="1400" dirty="0" err="1">
                <a:solidFill>
                  <a:srgbClr val="00151E"/>
                </a:solidFill>
                <a:latin typeface="Segoe UI Light" panose="020B0502040204020203" pitchFamily="34" charset="0"/>
                <a:cs typeface="Segoe UI Light" panose="020B0502040204020203" pitchFamily="34" charset="0"/>
                <a:sym typeface="DM Sans Regular"/>
              </a:rPr>
              <a:t>definir</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bem</a:t>
            </a:r>
            <a:r>
              <a:rPr lang="en-US" sz="1400" dirty="0">
                <a:solidFill>
                  <a:srgbClr val="00151E"/>
                </a:solidFill>
                <a:latin typeface="Segoe UI Light" panose="020B0502040204020203" pitchFamily="34" charset="0"/>
                <a:cs typeface="Segoe UI Light" panose="020B0502040204020203" pitchFamily="34" charset="0"/>
                <a:sym typeface="DM Sans Regular"/>
              </a:rPr>
              <a:t> o que </a:t>
            </a:r>
            <a:r>
              <a:rPr lang="en-US" sz="1400" dirty="0" err="1">
                <a:solidFill>
                  <a:srgbClr val="00151E"/>
                </a:solidFill>
                <a:latin typeface="Segoe UI Light" panose="020B0502040204020203" pitchFamily="34" charset="0"/>
                <a:cs typeface="Segoe UI Light" panose="020B0502040204020203" pitchFamily="34" charset="0"/>
                <a:sym typeface="DM Sans Regular"/>
              </a:rPr>
              <a:t>estamos</a:t>
            </a:r>
            <a:r>
              <a:rPr lang="en-US" sz="1400" dirty="0">
                <a:solidFill>
                  <a:srgbClr val="00151E"/>
                </a:solidFill>
                <a:latin typeface="Segoe UI Light" panose="020B0502040204020203" pitchFamily="34" charset="0"/>
                <a:cs typeface="Segoe UI Light" panose="020B0502040204020203" pitchFamily="34" charset="0"/>
                <a:sym typeface="DM Sans Regular"/>
              </a:rPr>
              <a:t> à </a:t>
            </a:r>
            <a:r>
              <a:rPr lang="en-US" sz="1400" dirty="0" err="1">
                <a:solidFill>
                  <a:srgbClr val="00151E"/>
                </a:solidFill>
                <a:latin typeface="Segoe UI Light" panose="020B0502040204020203" pitchFamily="34" charset="0"/>
                <a:cs typeface="Segoe UI Light" panose="020B0502040204020203" pitchFamily="34" charset="0"/>
                <a:sym typeface="DM Sans Regular"/>
              </a:rPr>
              <a:t>procura</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nos</a:t>
            </a:r>
            <a:r>
              <a:rPr lang="en-US" sz="1400" dirty="0">
                <a:solidFill>
                  <a:srgbClr val="00151E"/>
                </a:solidFill>
                <a:latin typeface="Segoe UI Light" panose="020B0502040204020203" pitchFamily="34" charset="0"/>
                <a:cs typeface="Segoe UI Light" panose="020B0502040204020203" pitchFamily="34" charset="0"/>
                <a:sym typeface="DM Sans Regular"/>
              </a:rPr>
              <a:t> clusters</a:t>
            </a:r>
            <a:endParaRPr kumimoji="0" lang="en-US" sz="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3"/>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lang="pt-PT" spc="300" dirty="0">
                <a:solidFill>
                  <a:srgbClr val="FFFFFF"/>
                </a:solidFill>
                <a:latin typeface="Segoe UI" panose="020B0502040204020203" pitchFamily="34" charset="0"/>
                <a:cs typeface="Segoe UI" panose="020B0502040204020203" pitchFamily="34" charset="0"/>
              </a:rPr>
              <a:t>Data </a:t>
            </a:r>
            <a:r>
              <a:rPr lang="pt-PT" spc="300" dirty="0" err="1">
                <a:solidFill>
                  <a:srgbClr val="FFFFFF"/>
                </a:solidFill>
                <a:latin typeface="Segoe UI" panose="020B0502040204020203" pitchFamily="34" charset="0"/>
                <a:cs typeface="Segoe UI" panose="020B0502040204020203" pitchFamily="34" charset="0"/>
              </a:rPr>
              <a:t>provided</a:t>
            </a:r>
            <a:r>
              <a:rPr lang="pt-PT" spc="300" dirty="0">
                <a:solidFill>
                  <a:srgbClr val="FFFFFF"/>
                </a:solidFill>
                <a:latin typeface="Segoe UI" panose="020B0502040204020203" pitchFamily="34" charset="0"/>
                <a:cs typeface="Segoe UI" panose="020B0502040204020203" pitchFamily="34" charset="0"/>
              </a:rPr>
              <a:t> to </a:t>
            </a:r>
            <a:r>
              <a:rPr lang="pt-PT" spc="300" dirty="0" err="1">
                <a:solidFill>
                  <a:srgbClr val="FFFFFF"/>
                </a:solidFill>
                <a:latin typeface="Segoe UI" panose="020B0502040204020203" pitchFamily="34" charset="0"/>
                <a:cs typeface="Segoe UI" panose="020B0502040204020203" pitchFamily="34" charset="0"/>
              </a:rPr>
              <a:t>us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3"/>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2"/>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3"/>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4"/>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2254</TotalTime>
  <Words>1326</Words>
  <Application>Microsoft Office PowerPoint</Application>
  <PresentationFormat>Ecrã Panorâmico</PresentationFormat>
  <Paragraphs>195</Paragraphs>
  <Slides>22</Slides>
  <Notes>11</Notes>
  <HiddenSlides>0</HiddenSlides>
  <MMClips>0</MMClips>
  <ScaleCrop>false</ScaleCrop>
  <HeadingPairs>
    <vt:vector size="6" baseType="variant">
      <vt:variant>
        <vt:lpstr>Tipos de letra usados</vt:lpstr>
      </vt:variant>
      <vt:variant>
        <vt:i4>9</vt:i4>
      </vt:variant>
      <vt:variant>
        <vt:lpstr>Tema</vt:lpstr>
      </vt:variant>
      <vt:variant>
        <vt:i4>2</vt:i4>
      </vt:variant>
      <vt:variant>
        <vt:lpstr>Títulos dos diapositivos</vt:lpstr>
      </vt:variant>
      <vt:variant>
        <vt:i4>22</vt:i4>
      </vt:variant>
    </vt:vector>
  </HeadingPairs>
  <TitlesOfParts>
    <vt:vector size="33" baseType="lpstr">
      <vt:lpstr>Arial</vt:lpstr>
      <vt:lpstr>Calibri</vt:lpstr>
      <vt:lpstr>Calibri Light</vt:lpstr>
      <vt:lpstr>Courier New</vt:lpstr>
      <vt:lpstr>Helvetica Neue Moyen</vt:lpstr>
      <vt:lpstr>Helvetica Neue Normal</vt:lpstr>
      <vt:lpstr>Segoe UI</vt:lpstr>
      <vt:lpstr>Segoe UI Light</vt:lpstr>
      <vt:lpstr>Segoe UI Semibold</vt:lpstr>
      <vt:lpstr>Tema do Office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João Monteiro</cp:lastModifiedBy>
  <cp:revision>11</cp:revision>
  <dcterms:created xsi:type="dcterms:W3CDTF">2022-04-07T09:02:23Z</dcterms:created>
  <dcterms:modified xsi:type="dcterms:W3CDTF">2022-04-18T08:38:41Z</dcterms:modified>
</cp:coreProperties>
</file>